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59" r:id="rId6"/>
    <p:sldId id="260" r:id="rId7"/>
    <p:sldId id="268" r:id="rId8"/>
    <p:sldId id="262" r:id="rId9"/>
    <p:sldId id="26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D6D10-CA6D-4D4E-8C82-EAFB22EDE463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2F0A5-BF57-427E-A57E-915E5D4C6AE7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186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1810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6025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39079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63298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75675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0232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9869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6161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2327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6561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8033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1472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33580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401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ca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DDCE76A-D471-4604-9C50-8BD75A40218B}" type="datetimeFigureOut">
              <a:rPr lang="ca-ES" smtClean="0"/>
              <a:t>14/5/2026</a:t>
            </a:fld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6DFEA646-9190-427A-BB9A-D7F644DD1AF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38571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hyperlink" Target="MODEL%20S1%20Sol&#183;licitud%20Subvenci&#243;%20per%20concurr&#232;ncia%202026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ODEL%20S2%20Mem&#242;ria%20projecte%202026.pdf" TargetMode="External"/><Relationship Id="rId2" Type="http://schemas.openxmlformats.org/officeDocument/2006/relationships/hyperlink" Target="MODEL%20S3%20Mem&#242;ria%20Entitat%202026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ODEL%20S4%20Mem&#242;ria%20Econ&#242;mica%202026OKOK.xls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ba.cat/ca/web/cultura/subvencions" TargetMode="External"/><Relationship Id="rId2" Type="http://schemas.openxmlformats.org/officeDocument/2006/relationships/hyperlink" Target="https://web.gencat.cat/ca/ciutadania/inic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butlletins.gencat.cat/pres_push/AppJava/inici.do?chlang=ca_CA&amp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94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DB932-5874-488F-938F-6DD25CC6E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3825380"/>
            <a:ext cx="10572000" cy="594818"/>
          </a:xfrm>
          <a:ln>
            <a:solidFill>
              <a:srgbClr val="359444"/>
            </a:solidFill>
          </a:ln>
        </p:spPr>
        <p:txBody>
          <a:bodyPr/>
          <a:lstStyle/>
          <a:p>
            <a:pPr algn="r"/>
            <a:r>
              <a:rPr lang="ca-ES" sz="4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Maig 2026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BA63DB-0AB6-440D-B0BC-0B60C7607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1577154"/>
          </a:xfrm>
        </p:spPr>
        <p:txBody>
          <a:bodyPr>
            <a:normAutofit/>
          </a:bodyPr>
          <a:lstStyle/>
          <a:p>
            <a:endParaRPr lang="ca-ES" sz="1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96C6486-D02E-4266-986A-1BD028D16627}"/>
              </a:ext>
            </a:extLst>
          </p:cNvPr>
          <p:cNvSpPr txBox="1"/>
          <p:nvPr/>
        </p:nvSpPr>
        <p:spPr>
          <a:xfrm>
            <a:off x="1179116" y="1317071"/>
            <a:ext cx="1057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4800" dirty="0"/>
              <a:t>Reunió informativa sobre subvencions per concurrència 2026</a:t>
            </a:r>
          </a:p>
        </p:txBody>
      </p:sp>
    </p:spTree>
    <p:extLst>
      <p:ext uri="{BB962C8B-B14F-4D97-AF65-F5344CB8AC3E}">
        <p14:creationId xmlns:p14="http://schemas.microsoft.com/office/powerpoint/2010/main" val="3899626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355B7593-9986-41FE-A1FF-E5FCC9B67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Moltes gràcies</a:t>
            </a:r>
            <a:endParaRPr lang="ca-E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7F71D362-7866-42D4-9CBE-7D63E722EE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24078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29087-4CA8-45D1-BC5D-5E66D231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Marc legal</a:t>
            </a:r>
            <a:endParaRPr lang="ca-ES" sz="6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514DE-28A6-4606-9FCD-747274042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Llei General de Subvencions 38/2003 </a:t>
            </a:r>
          </a:p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Reglament 887/2006</a:t>
            </a:r>
          </a:p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 estratègic de subvencions</a:t>
            </a:r>
          </a:p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Pressupost </a:t>
            </a:r>
          </a:p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Ordenança</a:t>
            </a:r>
          </a:p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Bases</a:t>
            </a:r>
          </a:p>
          <a:p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Convocatòria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516E2D-760E-4B7E-8053-5482FEF81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80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29087-4CA8-45D1-BC5D-5E66D231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Sol·licitud</a:t>
            </a:r>
            <a:endParaRPr lang="ca-ES" sz="6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514DE-28A6-4606-9FCD-747274042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Nou model de sol·licitud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516E2D-760E-4B7E-8053-5482FEF812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  <p:graphicFrame>
        <p:nvGraphicFramePr>
          <p:cNvPr id="5" name="Objeto 4">
            <a:hlinkClick r:id="rId4" action="ppaction://hlinkfile"/>
            <a:extLst>
              <a:ext uri="{FF2B5EF4-FFF2-40B4-BE49-F238E27FC236}">
                <a16:creationId xmlns:a16="http://schemas.microsoft.com/office/drawing/2014/main" id="{37C91E06-847C-4684-8931-33B442E11E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150089"/>
              </p:ext>
            </p:extLst>
          </p:nvPr>
        </p:nvGraphicFramePr>
        <p:xfrm>
          <a:off x="7043149" y="2069766"/>
          <a:ext cx="2746569" cy="3886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Acrobat Document" r:id="rId5" imgW="5667198" imgH="8020037" progId="AcroExch.Document.DC">
                  <p:embed/>
                </p:oleObj>
              </mc:Choice>
              <mc:Fallback>
                <p:oleObj name="Acrobat Document" r:id="rId5" imgW="5667198" imgH="802003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43149" y="2069766"/>
                        <a:ext cx="2746569" cy="38864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662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29087-4CA8-45D1-BC5D-5E66D231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puntuables</a:t>
            </a:r>
            <a:endParaRPr lang="ca-ES" sz="6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514DE-28A6-4606-9FCD-747274042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Les bases reguladores marquen els criteris que puntuen. </a:t>
            </a:r>
          </a:p>
          <a:p>
            <a:pPr>
              <a:buFontTx/>
              <a:buChar char="-"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generals de l’entitat</a:t>
            </a:r>
          </a:p>
          <a:p>
            <a:pPr>
              <a:buFontTx/>
              <a:buChar char="-"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generals del projecte</a:t>
            </a:r>
          </a:p>
          <a:p>
            <a:pPr>
              <a:buFontTx/>
              <a:buChar char="-"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específic de cada àmbit</a:t>
            </a:r>
          </a:p>
          <a:p>
            <a:pPr marL="0" indent="0">
              <a:buNone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Model 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 action="ppaction://hlinkfile"/>
              </a:rPr>
              <a:t>memòria entitat 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 action="ppaction://hlinkfile"/>
              </a:rPr>
              <a:t>memòria projecte</a:t>
            </a:r>
            <a:endParaRPr lang="ca-E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516E2D-760E-4B7E-8053-5482FEF812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71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E9D92-D3AA-4B12-932C-5194FBB8F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- Entitat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0424EB-130C-4B96-AA29-AD2425A3B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27" y="2235200"/>
            <a:ext cx="11757891" cy="4313382"/>
          </a:xfrm>
        </p:spPr>
        <p:txBody>
          <a:bodyPr>
            <a:normAutofit/>
          </a:bodyPr>
          <a:lstStyle/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Història 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Membres de la Junta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Socis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Agenda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Col·laboracions amb l’ajuntament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Experiència prèvia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Ús de locals</a:t>
            </a:r>
          </a:p>
          <a:p>
            <a:r>
              <a:rPr lang="ca-E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Actualització de les dades del Registre Municipal d’Entitats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D091BB0-24F2-42F0-810B-A96E0B996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06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163AC-0050-4AD4-81EC-ADE8E7D21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– Projecte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FA3EF5-C69B-4951-81DC-170DDE7188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4113858"/>
          </a:xfrm>
        </p:spPr>
        <p:txBody>
          <a:bodyPr>
            <a:normAutofit fontScale="92500"/>
          </a:bodyPr>
          <a:lstStyle/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Destinataris del projecte</a:t>
            </a:r>
          </a:p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Grau de definició dels objectius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Assumibles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Adequats al projectes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Indicadors d’avaluació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Foment igualtat gènere i oportunitats 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Campanyes de sensibilització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Llenguatge inclusiu</a:t>
            </a:r>
          </a:p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Voluntariat</a:t>
            </a:r>
          </a:p>
          <a:p>
            <a:pPr lvl="1"/>
            <a:endParaRPr lang="ca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FA1BD4-C685-4370-9665-96AE1588A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 fontScale="92500"/>
          </a:bodyPr>
          <a:lstStyle/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Sostenibilitat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Material reutilitzable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Plans de gestió de residu</a:t>
            </a:r>
          </a:p>
          <a:p>
            <a:pPr lvl="1"/>
            <a:r>
              <a:rPr lang="ca-E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Proveïdors amb certificat o distintiu ecològic</a:t>
            </a:r>
          </a:p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Esforç per trobar vies de finançament</a:t>
            </a:r>
          </a:p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Treball en xarxa amb diferents entitats</a:t>
            </a:r>
          </a:p>
          <a:p>
            <a:r>
              <a:rPr lang="ca-E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Criteris diferents per àrees</a:t>
            </a:r>
          </a:p>
          <a:p>
            <a:endParaRPr lang="ca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1554E99-C276-42C2-9916-55F638725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47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29087-4CA8-45D1-BC5D-5E66D231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Memòria econòmica</a:t>
            </a:r>
            <a:endParaRPr lang="ca-ES" sz="6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514DE-28A6-4606-9FCD-747274042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Nou model de 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 action="ppaction://hlinkfile"/>
              </a:rPr>
              <a:t>memòria econòmica </a:t>
            </a:r>
            <a:endParaRPr lang="ca-E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516E2D-760E-4B7E-8053-5482FEF812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252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4CCC4B-2825-435B-8BFB-BEEA9FD9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Despeses subvencionables</a:t>
            </a:r>
            <a:r>
              <a:rPr lang="ca-ES" dirty="0"/>
              <a:t>	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901326C-C5F6-48C0-9D9C-21B23469F1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15951" y="2330742"/>
            <a:ext cx="11160095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Han de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respondre clarament a l’activitat subvencionada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realitzar-se dins el termini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 no pot superar el valor de mercat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Només es consideren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despeses efectuades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les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pagades i realitzades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abans del termini de justificació.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pagament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s’ha de justificar (rebut, transferència, taló, etc.) amb dades </a:t>
            </a:r>
            <a:r>
              <a:rPr kumimoji="0" lang="ca-ES" altLang="ca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identificatives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 signatura.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Només són subvencionables les despeses definides a la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convocatòria corresponent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segons l’article 34.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Les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despeses d’aliments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només si són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imprescindibles i vinculades a l’activitat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(no s’admeten begudes alcohòliques ni tabac).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Exclusions:</a:t>
            </a:r>
            <a:endParaRPr kumimoji="0" lang="ca-ES" altLang="ca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a-ES" altLang="ca-E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Inversions o béns inventariables.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a-ES" altLang="ca-E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Impostos recuperables, despeses bancàries, multes o sancions.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a-ES" altLang="ca-E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Àpats no justificats o sense relació directa amb l’activitat.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a-ES" altLang="ca-E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IVA repercutible.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a-ES" altLang="ca-E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Despeses no directament relacionades amb el projecte.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 la despesa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supera el límit del RDL 3/2011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cal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ofertes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proveïdors i justificar-ne l’elecció.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costos indirectes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només es poden imputar fins al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20% de la despesa directa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amb criteris raonables.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 s’accepten </a:t>
            </a:r>
            <a:r>
              <a:rPr kumimoji="0" lang="ca-ES" altLang="ca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factures d’activitats contractades directament per l’Ajuntament</a:t>
            </a:r>
            <a:r>
              <a:rPr kumimoji="0" lang="ca-ES" altLang="ca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8377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729087-4CA8-45D1-BC5D-5E66D231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6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Aspectes a tenir en compte</a:t>
            </a:r>
            <a:endParaRPr lang="ca-ES" sz="6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514DE-28A6-4606-9FCD-747274042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endParaRPr lang="ca-E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Objectius del projecte</a:t>
            </a:r>
          </a:p>
          <a:p>
            <a:pPr>
              <a:buFontTx/>
              <a:buChar char="-"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Tramitació:</a:t>
            </a:r>
          </a:p>
          <a:p>
            <a:pPr lvl="1">
              <a:buFontTx/>
              <a:buChar char="-"/>
            </a:pPr>
            <a:r>
              <a:rPr lang="ca-E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Sistema de ponderació </a:t>
            </a:r>
          </a:p>
          <a:p>
            <a:pPr lvl="1">
              <a:buFontTx/>
              <a:buChar char="-"/>
            </a:pPr>
            <a:r>
              <a:rPr lang="ca-E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Distribució dels fons</a:t>
            </a:r>
          </a:p>
          <a:p>
            <a:pPr lvl="1">
              <a:buFontTx/>
              <a:buChar char="-"/>
            </a:pPr>
            <a:r>
              <a:rPr lang="ca-E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Instrucció </a:t>
            </a:r>
          </a:p>
          <a:p>
            <a:pPr lvl="1">
              <a:buFontTx/>
              <a:buChar char="-"/>
            </a:pPr>
            <a:r>
              <a:rPr lang="ca-E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Acceptació </a:t>
            </a:r>
          </a:p>
          <a:p>
            <a:pPr lvl="1">
              <a:buFontTx/>
              <a:buChar char="-"/>
            </a:pPr>
            <a:r>
              <a:rPr lang="ca-E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Justificació</a:t>
            </a:r>
          </a:p>
          <a:p>
            <a:pPr>
              <a:buFontTx/>
              <a:buChar char="-"/>
            </a:pP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Altres vies de finançament: 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Generalitat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ca-E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Diputació</a:t>
            </a:r>
            <a:r>
              <a:rPr lang="ca-ES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ca-ES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altres</a:t>
            </a:r>
            <a:r>
              <a:rPr lang="ca-ES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</a:t>
            </a:r>
            <a:endParaRPr lang="ca-E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buFontTx/>
              <a:buChar char="-"/>
            </a:pPr>
            <a:endParaRPr lang="ca-ES" sz="3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ca-E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516E2D-760E-4B7E-8053-5482FEF812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258" y="5624946"/>
            <a:ext cx="1121139" cy="112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06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Personalizado 1">
      <a:dk1>
        <a:srgbClr val="000000"/>
      </a:dk1>
      <a:lt1>
        <a:sysClr val="window" lastClr="FFFFFF"/>
      </a:lt1>
      <a:dk2>
        <a:srgbClr val="212121"/>
      </a:dk2>
      <a:lt2>
        <a:srgbClr val="636363"/>
      </a:lt2>
      <a:accent1>
        <a:srgbClr val="359444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262</TotalTime>
  <Words>373</Words>
  <Application>Microsoft Office PowerPoint</Application>
  <PresentationFormat>Panorámica</PresentationFormat>
  <Paragraphs>73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Open Sans</vt:lpstr>
      <vt:lpstr>Wingdings 2</vt:lpstr>
      <vt:lpstr>Citable</vt:lpstr>
      <vt:lpstr>Acrobat Document</vt:lpstr>
      <vt:lpstr>Maig 2026</vt:lpstr>
      <vt:lpstr>Marc legal</vt:lpstr>
      <vt:lpstr>Sol·licitud</vt:lpstr>
      <vt:lpstr>Criteris puntuables</vt:lpstr>
      <vt:lpstr>Criteris - Entitat </vt:lpstr>
      <vt:lpstr>Criteris – Projecte </vt:lpstr>
      <vt:lpstr>Memòria econòmica</vt:lpstr>
      <vt:lpstr>Despeses subvencionables </vt:lpstr>
      <vt:lpstr>Aspectes a tenir en compte</vt:lpstr>
      <vt:lpstr>Moltes gràcies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Subvencions per concurrència</dc:title>
  <dc:creator>Lluís Mauri Freixinet</dc:creator>
  <cp:lastModifiedBy>Patricia Benedet Diaz</cp:lastModifiedBy>
  <cp:revision>19</cp:revision>
  <dcterms:created xsi:type="dcterms:W3CDTF">2025-10-07T10:08:38Z</dcterms:created>
  <dcterms:modified xsi:type="dcterms:W3CDTF">2026-05-14T13:43:38Z</dcterms:modified>
</cp:coreProperties>
</file>